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65" r:id="rId2"/>
    <p:sldId id="258" r:id="rId3"/>
    <p:sldId id="301" r:id="rId4"/>
    <p:sldId id="302" r:id="rId5"/>
    <p:sldId id="278" r:id="rId6"/>
    <p:sldId id="315" r:id="rId7"/>
    <p:sldId id="323" r:id="rId8"/>
    <p:sldId id="328" r:id="rId9"/>
    <p:sldId id="322" r:id="rId10"/>
    <p:sldId id="335" r:id="rId11"/>
    <p:sldId id="324" r:id="rId12"/>
    <p:sldId id="316" r:id="rId13"/>
    <p:sldId id="334" r:id="rId14"/>
    <p:sldId id="336" r:id="rId15"/>
    <p:sldId id="326" r:id="rId16"/>
    <p:sldId id="305" r:id="rId17"/>
    <p:sldId id="318" r:id="rId18"/>
    <p:sldId id="340" r:id="rId19"/>
    <p:sldId id="343" r:id="rId20"/>
    <p:sldId id="311" r:id="rId21"/>
    <p:sldId id="319" r:id="rId22"/>
    <p:sldId id="329" r:id="rId23"/>
    <p:sldId id="330" r:id="rId24"/>
    <p:sldId id="331" r:id="rId25"/>
    <p:sldId id="337" r:id="rId26"/>
    <p:sldId id="317" r:id="rId27"/>
    <p:sldId id="309" r:id="rId28"/>
    <p:sldId id="339" r:id="rId29"/>
    <p:sldId id="312" r:id="rId30"/>
    <p:sldId id="332" r:id="rId31"/>
    <p:sldId id="333" r:id="rId32"/>
    <p:sldId id="347" r:id="rId33"/>
    <p:sldId id="348" r:id="rId34"/>
    <p:sldId id="325" r:id="rId35"/>
    <p:sldId id="313" r:id="rId36"/>
    <p:sldId id="341" r:id="rId37"/>
    <p:sldId id="342" r:id="rId38"/>
    <p:sldId id="344" r:id="rId39"/>
    <p:sldId id="345" r:id="rId40"/>
    <p:sldId id="346" r:id="rId41"/>
    <p:sldId id="261" r:id="rId42"/>
    <p:sldId id="262" r:id="rId43"/>
    <p:sldId id="303" r:id="rId44"/>
    <p:sldId id="307" r:id="rId45"/>
    <p:sldId id="338" r:id="rId46"/>
    <p:sldId id="320" r:id="rId47"/>
    <p:sldId id="308" r:id="rId48"/>
    <p:sldId id="321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3" d="100"/>
          <a:sy n="73" d="100"/>
        </p:scale>
        <p:origin x="110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54D42-DC3E-462B-A9A8-A357CEE547C1}" type="datetimeFigureOut">
              <a:rPr kumimoji="1" lang="ja-JP" altLang="en-US" smtClean="0"/>
              <a:t>2019/11/27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F8B4-8F52-4E8A-8E89-084C1356CC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495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747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14914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26052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980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3152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3440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5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394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941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34820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2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2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540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7506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2746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295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  <p:sldLayoutId id="214748384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ems.org/14th-apiems-2013-conferenc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s-free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1096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1096.pdf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9.11096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://iccv2019.thecvf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cvpr2019.thecvf.com/" TargetMode="External"/><Relationship Id="rId4" Type="http://schemas.openxmlformats.org/officeDocument/2006/relationships/hyperlink" Target="https://eccv2020.eu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iclr.cc/" TargetMode="External"/><Relationship Id="rId3" Type="http://schemas.openxmlformats.org/officeDocument/2006/relationships/image" Target="../media/image23.svg"/><Relationship Id="rId7" Type="http://schemas.openxmlformats.org/officeDocument/2006/relationships/image" Target="../media/image25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ml.cc/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nips.cc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mishima.net/soft/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-scholar.tech/news/ai-deepmind-43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carious.com/2017/10/26/common-sense-cortex-and-captcha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com/blog/article/neural-scene-representation-and-rendering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rxiv.org/pdf/1710.09829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2.09867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8/papers/Zhang_Separating_Style_and_CVPR_2018_paper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quantum-computing/technology/experience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3D5AA55F-65ED-426A-BE81-5A9B6FCD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046" y="632508"/>
            <a:ext cx="8085910" cy="2387600"/>
          </a:xfrm>
        </p:spPr>
        <p:txBody>
          <a:bodyPr>
            <a:noAutofit/>
          </a:bodyPr>
          <a:lstStyle/>
          <a:p>
            <a:r>
              <a:rPr lang="en-US" altLang="ja-JP" sz="4000" dirty="0"/>
              <a:t>TOEIC500</a:t>
            </a:r>
            <a:r>
              <a:rPr lang="ja-JP" altLang="en-US" sz="4000" dirty="0"/>
              <a:t>点台の僕が</a:t>
            </a:r>
            <a:br>
              <a:rPr lang="en-US" altLang="ja-JP" sz="4000" dirty="0"/>
            </a:br>
            <a:r>
              <a:rPr lang="en-US" altLang="ja-JP" sz="4000" dirty="0"/>
              <a:t>1</a:t>
            </a:r>
            <a:r>
              <a:rPr lang="ja-JP" altLang="en-US" sz="4000" dirty="0"/>
              <a:t>日</a:t>
            </a:r>
            <a:r>
              <a:rPr lang="en-US" altLang="ja-JP" sz="4000" dirty="0"/>
              <a:t>10</a:t>
            </a:r>
            <a:r>
              <a:rPr lang="ja-JP" altLang="en-US" sz="4000" dirty="0"/>
              <a:t>本以上</a:t>
            </a:r>
            <a:br>
              <a:rPr lang="en-US" altLang="ja-JP" sz="4000" dirty="0"/>
            </a:br>
            <a:r>
              <a:rPr lang="ja-JP" altLang="en-US" sz="4000" dirty="0"/>
              <a:t>英語論文を読めるようになるまで</a:t>
            </a:r>
            <a:endParaRPr kumimoji="1" lang="ja-JP" altLang="en-US" sz="4000" dirty="0"/>
          </a:p>
        </p:txBody>
      </p:sp>
      <p:sp>
        <p:nvSpPr>
          <p:cNvPr id="5" name="字幕 4">
            <a:extLst>
              <a:ext uri="{FF2B5EF4-FFF2-40B4-BE49-F238E27FC236}">
                <a16:creationId xmlns:a16="http://schemas.microsoft.com/office/drawing/2014/main" id="{DF6D4D84-DFFE-433D-ADB9-7C81BF5FCE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大島　圭祐</a:t>
            </a:r>
          </a:p>
        </p:txBody>
      </p:sp>
    </p:spTree>
    <p:extLst>
      <p:ext uri="{BB962C8B-B14F-4D97-AF65-F5344CB8AC3E}">
        <p14:creationId xmlns:p14="http://schemas.microsoft.com/office/powerpoint/2010/main" val="209861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F53D9F7-C560-4F01-AC8E-A577D735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AI</a:t>
            </a:r>
            <a:r>
              <a:rPr lang="ja-JP" altLang="en-US" dirty="0"/>
              <a:t>論文</a:t>
            </a:r>
            <a:r>
              <a:rPr lang="en-US" altLang="ja-JP" dirty="0"/>
              <a:t>100</a:t>
            </a:r>
            <a:r>
              <a:rPr lang="ja-JP" altLang="en-US" dirty="0"/>
              <a:t>本ノックのルール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2183B97-E08E-4D73-B95E-7EBE17C9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読むのはトップカンファレンスの英語論文</a:t>
            </a:r>
            <a:endParaRPr lang="en-US" altLang="ja-JP" dirty="0"/>
          </a:p>
          <a:p>
            <a:r>
              <a:rPr kumimoji="1" lang="ja-JP" altLang="en-US" dirty="0"/>
              <a:t>基本的に画像処理、人工知能系</a:t>
            </a:r>
            <a:endParaRPr kumimoji="1" lang="en-US" altLang="ja-JP" dirty="0"/>
          </a:p>
          <a:p>
            <a:r>
              <a:rPr kumimoji="1" lang="ja-JP" altLang="en-US" dirty="0"/>
              <a:t>概略を理解し、</a:t>
            </a:r>
            <a:r>
              <a:rPr lang="ja-JP" altLang="en-US" dirty="0"/>
              <a:t>簡単に要旨をまとめた時点で</a:t>
            </a:r>
            <a:r>
              <a:rPr lang="en-US" altLang="ja-JP" dirty="0"/>
              <a:t>1</a:t>
            </a:r>
            <a:r>
              <a:rPr lang="ja-JP" altLang="en-US" dirty="0"/>
              <a:t>本とカウント</a:t>
            </a:r>
            <a:endParaRPr lang="en-US" altLang="ja-JP" dirty="0"/>
          </a:p>
          <a:p>
            <a:r>
              <a:rPr kumimoji="1" lang="en-US" altLang="ja-JP" dirty="0"/>
              <a:t>Google</a:t>
            </a:r>
            <a:r>
              <a:rPr kumimoji="1" lang="ja-JP" altLang="en-US" dirty="0"/>
              <a:t>翻訳を使わない（マイルール）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752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DBA4CE-625F-4CCF-AA47-C9661413B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2D6E1B-B00E-43F7-A777-CFDCC30D9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B0E009-4A78-4B7A-8A0D-7AD9F8810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37085A-B04A-4F73-914C-A2A254BCC6D0}"/>
              </a:ext>
            </a:extLst>
          </p:cNvPr>
          <p:cNvSpPr/>
          <p:nvPr/>
        </p:nvSpPr>
        <p:spPr>
          <a:xfrm>
            <a:off x="91440" y="198530"/>
            <a:ext cx="8804366" cy="6622868"/>
          </a:xfrm>
          <a:prstGeom prst="rect">
            <a:avLst/>
          </a:prstGeom>
          <a:solidFill>
            <a:srgbClr val="00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94C216-77A9-4430-A18F-9D8DC2CF07EB}"/>
              </a:ext>
            </a:extLst>
          </p:cNvPr>
          <p:cNvSpPr/>
          <p:nvPr/>
        </p:nvSpPr>
        <p:spPr>
          <a:xfrm>
            <a:off x="408916" y="351776"/>
            <a:ext cx="8735084" cy="33547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3200" dirty="0"/>
              <a:t>大島の英語力</a:t>
            </a:r>
            <a:endParaRPr lang="en-US" altLang="ja-JP" sz="3200" dirty="0"/>
          </a:p>
          <a:p>
            <a:r>
              <a:rPr lang="ja-JP" altLang="en-US" sz="2000" dirty="0"/>
              <a:t>中学時代：英語の点数だけ</a:t>
            </a:r>
            <a:r>
              <a:rPr lang="en-US" altLang="ja-JP" sz="2000" dirty="0"/>
              <a:t>50</a:t>
            </a:r>
            <a:r>
              <a:rPr lang="ja-JP" altLang="en-US" sz="2000" dirty="0"/>
              <a:t>点台（他教科に比べてずば抜けて低い）</a:t>
            </a:r>
            <a:endParaRPr lang="en-US" altLang="ja-JP" sz="2000" dirty="0"/>
          </a:p>
          <a:p>
            <a:r>
              <a:rPr lang="ja-JP" altLang="en-US" sz="2000" dirty="0"/>
              <a:t>　　　　　　　英語が楽と聞いて高専へ進学（さすがにこれだけの理由ではないが）</a:t>
            </a:r>
            <a:endParaRPr lang="en-US" altLang="ja-JP" sz="2000" dirty="0"/>
          </a:p>
          <a:p>
            <a:r>
              <a:rPr lang="ja-JP" altLang="en-US" sz="2000" dirty="0"/>
              <a:t>高専時代：英語で赤点を連発</a:t>
            </a:r>
            <a:endParaRPr lang="en-US" altLang="ja-JP" sz="2000" dirty="0"/>
          </a:p>
          <a:p>
            <a:r>
              <a:rPr lang="ja-JP" altLang="en-US" sz="2000" dirty="0"/>
              <a:t>　　　　　　　</a:t>
            </a:r>
            <a:r>
              <a:rPr lang="en-US" altLang="ja-JP" sz="2000" dirty="0"/>
              <a:t>3</a:t>
            </a:r>
            <a:r>
              <a:rPr lang="ja-JP" altLang="en-US" sz="2000" dirty="0"/>
              <a:t>年での受験勉強がないため英語はだらけまくる</a:t>
            </a:r>
            <a:endParaRPr lang="en-US" altLang="ja-JP" sz="2000" dirty="0"/>
          </a:p>
          <a:p>
            <a:r>
              <a:rPr lang="ja-JP" altLang="en-US" sz="2000" dirty="0"/>
              <a:t>　　　　　　　ほぼ英語力が必要ない編入試験で大学へ</a:t>
            </a:r>
            <a:endParaRPr lang="en-US" altLang="ja-JP" sz="2000" dirty="0"/>
          </a:p>
          <a:p>
            <a:r>
              <a:rPr lang="ja-JP" altLang="en-US" sz="2000" dirty="0"/>
              <a:t>大学時代：ほぼ英語使わず卒業</a:t>
            </a:r>
            <a:endParaRPr lang="en-US" altLang="ja-JP" sz="2000" dirty="0"/>
          </a:p>
          <a:p>
            <a:r>
              <a:rPr lang="ja-JP" altLang="en-US" sz="2000" dirty="0"/>
              <a:t>　　　　　　　ほぼ英語力が必要ない院試でそのまま大学院へ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英語から逃げ続ける人生</a:t>
            </a:r>
            <a:r>
              <a:rPr lang="en-US" altLang="ja-JP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29025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C6D18AA-49DD-44A9-8F00-BBE0D2DD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大島の英語力</a:t>
            </a: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0B4C01A0-063D-4821-A9C5-2A1A08FAF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45"/>
          <a:stretch/>
        </p:blipFill>
        <p:spPr>
          <a:xfrm>
            <a:off x="3037114" y="3899870"/>
            <a:ext cx="5851160" cy="2696871"/>
          </a:xfrm>
        </p:spPr>
      </p:pic>
      <p:sp>
        <p:nvSpPr>
          <p:cNvPr id="5" name="コンテンツ プレースホルダー 1">
            <a:extLst>
              <a:ext uri="{FF2B5EF4-FFF2-40B4-BE49-F238E27FC236}">
                <a16:creationId xmlns:a16="http://schemas.microsoft.com/office/drawing/2014/main" id="{6F51F7AF-87F4-49A5-9F81-65E72DB70085}"/>
              </a:ext>
            </a:extLst>
          </p:cNvPr>
          <p:cNvSpPr txBox="1">
            <a:spLocks/>
          </p:cNvSpPr>
          <p:nvPr/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/>
              <a:t>大学院にて国際学会で発表、ようやくまともに英語を勉強</a:t>
            </a:r>
            <a:endParaRPr lang="en-US" altLang="ja-JP" sz="2400" dirty="0"/>
          </a:p>
          <a:p>
            <a:r>
              <a:rPr lang="ja-JP" altLang="en-US" sz="2400" dirty="0"/>
              <a:t>当時の</a:t>
            </a:r>
            <a:r>
              <a:rPr lang="en-US" altLang="ja-JP" sz="2400" dirty="0"/>
              <a:t>TOEIC</a:t>
            </a:r>
            <a:r>
              <a:rPr lang="ja-JP" altLang="en-US" sz="2400" dirty="0"/>
              <a:t>の点数は</a:t>
            </a:r>
            <a:r>
              <a:rPr lang="en-US" altLang="ja-JP" sz="2400" dirty="0"/>
              <a:t>510</a:t>
            </a:r>
            <a:r>
              <a:rPr lang="ja-JP" altLang="en-US" sz="2400" dirty="0"/>
              <a:t>点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　（それまでの人生最高スコア）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48292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9759CA-07F2-4822-9D68-68D02200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発表した学会：</a:t>
            </a:r>
            <a:r>
              <a:rPr kumimoji="1" lang="en-US" altLang="ja-JP" dirty="0"/>
              <a:t>APIEMS2013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118BEB8-10B8-469B-A474-BFE9C3D3AA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922"/>
            <a:ext cx="8933590" cy="4169009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0B1B41-69A7-473A-9C56-D621C426274B}"/>
              </a:ext>
            </a:extLst>
          </p:cNvPr>
          <p:cNvSpPr/>
          <p:nvPr/>
        </p:nvSpPr>
        <p:spPr>
          <a:xfrm>
            <a:off x="4114800" y="6248399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dirty="0">
                <a:hlinkClick r:id="rId3"/>
              </a:rPr>
              <a:t>https://apiems.org/14th-apiems-2013-conference/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7014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0C2E6D-92B8-4343-855C-9D71CD91C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発表した論文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80F9ED2-DD22-4535-A591-BEEFBF842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画像処理による視覚障害者向けの下り階段検知について発表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17BE065-C40D-44FC-8A1C-454F44CBD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338" y="2597958"/>
            <a:ext cx="6714308" cy="195901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8567E66-2545-48E2-B9D8-5E101EBA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0" y="4631381"/>
            <a:ext cx="5348239" cy="131996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C6FEA7FE-8327-4A70-9F5E-73352F517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492" y="5196630"/>
            <a:ext cx="4736468" cy="15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2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なぜわざわざ英語論文を読むのか？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6780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なぜ英語論文を読むのか？</a:t>
            </a:r>
            <a:endParaRPr kumimoji="1" lang="ja-JP" altLang="en-US" dirty="0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6FF5FC09-BF8E-45F5-8951-7E62B517A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600" dirty="0"/>
              <a:t>最新の技術を調査できるから</a:t>
            </a:r>
            <a:endParaRPr kumimoji="1" lang="en-US" altLang="ja-JP" sz="2600" dirty="0"/>
          </a:p>
          <a:p>
            <a:r>
              <a:rPr lang="ja-JP" altLang="en-US" sz="2600" dirty="0"/>
              <a:t>日本語での調査は周回遅れ</a:t>
            </a:r>
            <a:endParaRPr lang="en-US" altLang="ja-JP" sz="2600" dirty="0"/>
          </a:p>
          <a:p>
            <a:pPr marL="0" indent="0">
              <a:buNone/>
            </a:pPr>
            <a:r>
              <a:rPr lang="ja-JP" altLang="en-US" sz="2600" dirty="0"/>
              <a:t>（普通はそれで充分）</a:t>
            </a:r>
            <a:endParaRPr lang="en-US" altLang="ja-JP" sz="2600" dirty="0"/>
          </a:p>
          <a:p>
            <a:r>
              <a:rPr lang="ja-JP" altLang="en-US" sz="2600" dirty="0"/>
              <a:t>この業界でできる人は英語で論文読んでる！</a:t>
            </a:r>
            <a:endParaRPr lang="en-US" altLang="ja-JP" sz="2600" dirty="0"/>
          </a:p>
          <a:p>
            <a:pPr marL="0" indent="0">
              <a:buNone/>
            </a:pPr>
            <a:r>
              <a:rPr lang="ja-JP" altLang="en-US" sz="2600" dirty="0"/>
              <a:t>　</a:t>
            </a:r>
            <a:endParaRPr kumimoji="1" lang="ja-JP" altLang="en-US" sz="2600" dirty="0"/>
          </a:p>
        </p:txBody>
      </p:sp>
    </p:spTree>
    <p:extLst>
      <p:ext uri="{BB962C8B-B14F-4D97-AF65-F5344CB8AC3E}">
        <p14:creationId xmlns:p14="http://schemas.microsoft.com/office/powerpoint/2010/main" val="22544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1D01D3-076D-4269-B3DB-428DD735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4400" dirty="0">
                <a:solidFill>
                  <a:schemeClr val="tx2">
                    <a:lumMod val="7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ハードル高い・・・</a:t>
            </a:r>
            <a:endParaRPr kumimoji="1" lang="ja-JP" altLang="en-US" sz="4400" dirty="0">
              <a:solidFill>
                <a:schemeClr val="tx2">
                  <a:lumMod val="75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5DC4C06-AF38-4881-A622-82BEEF16B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812" y="3162300"/>
            <a:ext cx="5279571" cy="3695700"/>
          </a:xfr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E6848B7-3EC1-4237-A651-1FB13F18AB71}"/>
              </a:ext>
            </a:extLst>
          </p:cNvPr>
          <p:cNvSpPr/>
          <p:nvPr/>
        </p:nvSpPr>
        <p:spPr>
          <a:xfrm>
            <a:off x="6047712" y="6248399"/>
            <a:ext cx="2952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https://peoples-free.com/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74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36E507-50E8-4972-A00F-FBB60AAD5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実際に読んでみて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71C7C6-9860-4047-87E0-D56A73C9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文法はさほど困らない（ネイティブが書いたものはこの限りでない）</a:t>
            </a:r>
            <a:endParaRPr kumimoji="1" lang="en-US" altLang="ja-JP" dirty="0"/>
          </a:p>
          <a:p>
            <a:r>
              <a:rPr lang="ja-JP" altLang="en-US" dirty="0"/>
              <a:t>困るのは専門用語、最初の方は専門用語がわからずつまりまくる</a:t>
            </a:r>
            <a:endParaRPr lang="en-US" altLang="ja-JP" dirty="0"/>
          </a:p>
          <a:p>
            <a:r>
              <a:rPr lang="ja-JP" altLang="en-US" dirty="0"/>
              <a:t>画像処理、人工知能系に限ればお約束の書き方みたいなものがあり、慣れると早く読めるようになる</a:t>
            </a:r>
            <a:endParaRPr lang="en-US" altLang="ja-JP" dirty="0"/>
          </a:p>
          <a:p>
            <a:r>
              <a:rPr lang="ja-JP" altLang="en-US" dirty="0"/>
              <a:t>やはり数をこなすのが何より大事</a:t>
            </a:r>
            <a:endParaRPr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130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B8B770-8517-4907-B471-B74CA5C8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8E9E745-7070-4DC3-B08F-001192651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969"/>
            <a:ext cx="9144000" cy="5000625"/>
          </a:xfr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63C31E-CBDB-4F93-9ACA-3968231F585B}"/>
              </a:ext>
            </a:extLst>
          </p:cNvPr>
          <p:cNvSpPr txBox="1"/>
          <p:nvPr/>
        </p:nvSpPr>
        <p:spPr>
          <a:xfrm>
            <a:off x="788767" y="4860176"/>
            <a:ext cx="7558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500" dirty="0">
                <a:solidFill>
                  <a:srgbClr val="FF0000"/>
                </a:solidFill>
                <a:latin typeface="HG行書体" panose="03000609000000000000" pitchFamily="65" charset="-128"/>
                <a:ea typeface="HG行書体" panose="03000609000000000000" pitchFamily="65" charset="-128"/>
              </a:rPr>
              <a:t>気合と根性</a:t>
            </a:r>
          </a:p>
        </p:txBody>
      </p:sp>
    </p:spTree>
    <p:extLst>
      <p:ext uri="{BB962C8B-B14F-4D97-AF65-F5344CB8AC3E}">
        <p14:creationId xmlns:p14="http://schemas.microsoft.com/office/powerpoint/2010/main" val="344576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5861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論文の読み方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4676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B1CD5D-60A9-4596-8134-4E5514F8C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424" y="2542960"/>
            <a:ext cx="5053236" cy="3937995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1404E8F2-4020-4D07-ABCC-387EAE8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手順</a:t>
            </a:r>
            <a:r>
              <a:rPr lang="en-US" altLang="ja-JP" dirty="0"/>
              <a:t>1</a:t>
            </a:r>
            <a:r>
              <a:rPr kumimoji="1" lang="ja-JP" altLang="en-US" dirty="0"/>
              <a:t>．</a:t>
            </a:r>
            <a:r>
              <a:rPr kumimoji="1" lang="en-US" altLang="ja-JP" dirty="0" err="1"/>
              <a:t>Abstruct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F01FDAE-9EA1-400B-A0E2-5CECBBD0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一番最初に書いてある概要の部分</a:t>
            </a:r>
            <a:endParaRPr kumimoji="1" lang="ja-JP" altLang="en-US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98715CE-76A2-4295-9C37-8A82BB746281}"/>
              </a:ext>
            </a:extLst>
          </p:cNvPr>
          <p:cNvSpPr/>
          <p:nvPr/>
        </p:nvSpPr>
        <p:spPr>
          <a:xfrm>
            <a:off x="2735061" y="6480955"/>
            <a:ext cx="3233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https://arxiv.org/pdf/1809.11096.pdf</a:t>
            </a:r>
            <a:endParaRPr lang="ja-JP" altLang="en-US" sz="14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D9DC826-4315-4F35-8E50-5A4743E87586}"/>
              </a:ext>
            </a:extLst>
          </p:cNvPr>
          <p:cNvSpPr/>
          <p:nvPr/>
        </p:nvSpPr>
        <p:spPr>
          <a:xfrm>
            <a:off x="2481943" y="3716383"/>
            <a:ext cx="3847011" cy="1743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51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404E8F2-4020-4D07-ABCC-387EAE8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手順</a:t>
            </a:r>
            <a:r>
              <a:rPr lang="en-US" altLang="ja-JP" dirty="0"/>
              <a:t>2</a:t>
            </a:r>
            <a:r>
              <a:rPr kumimoji="1" lang="ja-JP" altLang="en-US" dirty="0"/>
              <a:t>．</a:t>
            </a:r>
            <a:r>
              <a:rPr kumimoji="1" lang="en-US" altLang="ja-JP" dirty="0"/>
              <a:t>Conclusion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F01FDAE-9EA1-400B-A0E2-5CECBBD0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本文の最後に書いてあるまとめの部分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E44BDF9-EF53-4118-B0DE-556860F1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2521669"/>
            <a:ext cx="5310051" cy="384944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5B9E60D-FD8E-460C-8BF6-047C145670DD}"/>
              </a:ext>
            </a:extLst>
          </p:cNvPr>
          <p:cNvSpPr/>
          <p:nvPr/>
        </p:nvSpPr>
        <p:spPr>
          <a:xfrm>
            <a:off x="1952897" y="3180807"/>
            <a:ext cx="4767943" cy="1156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AEC290C-9CE0-4AFF-9210-3B3F7494EE8D}"/>
              </a:ext>
            </a:extLst>
          </p:cNvPr>
          <p:cNvSpPr/>
          <p:nvPr/>
        </p:nvSpPr>
        <p:spPr>
          <a:xfrm>
            <a:off x="2735061" y="6480955"/>
            <a:ext cx="3233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https://arxiv.org/pdf/1809.11096.pdf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679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404E8F2-4020-4D07-ABCC-387EAE8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手順</a:t>
            </a:r>
            <a:r>
              <a:rPr lang="en-US" altLang="ja-JP" dirty="0"/>
              <a:t>3</a:t>
            </a:r>
            <a:r>
              <a:rPr kumimoji="1" lang="ja-JP" altLang="en-US" dirty="0"/>
              <a:t>．</a:t>
            </a:r>
            <a:r>
              <a:rPr kumimoji="1" lang="en-US" altLang="ja-JP" dirty="0"/>
              <a:t>Introduction</a:t>
            </a:r>
            <a:r>
              <a:rPr kumimoji="1" lang="ja-JP" altLang="en-US" dirty="0"/>
              <a:t>（の後ろの方）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F01FDAE-9EA1-400B-A0E2-5CECBBD0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本文のはじめの方の導入部分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たいてい</a:t>
            </a:r>
            <a:r>
              <a:rPr lang="en-US" altLang="ja-JP" dirty="0"/>
              <a:t>Introduction</a:t>
            </a:r>
            <a:r>
              <a:rPr lang="ja-JP" altLang="en-US" dirty="0"/>
              <a:t>の後ろの方に提案手法の利点等が書かれている</a:t>
            </a:r>
            <a:endParaRPr kumimoji="1" lang="en-US" altLang="ja-JP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B70AD61-5594-4D7B-9944-1C3983A00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00"/>
          <a:stretch/>
        </p:blipFill>
        <p:spPr>
          <a:xfrm>
            <a:off x="1854925" y="3051955"/>
            <a:ext cx="4851532" cy="342900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BCAA6AE-0316-433F-A2A8-E5648A73B85D}"/>
              </a:ext>
            </a:extLst>
          </p:cNvPr>
          <p:cNvSpPr/>
          <p:nvPr/>
        </p:nvSpPr>
        <p:spPr>
          <a:xfrm>
            <a:off x="2735061" y="6480955"/>
            <a:ext cx="3233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https://arxiv.org/pdf/1809.11096.pdf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486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404E8F2-4020-4D07-ABCC-387EAE848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手順</a:t>
            </a:r>
            <a:r>
              <a:rPr lang="en-US" altLang="ja-JP" dirty="0"/>
              <a:t>4</a:t>
            </a:r>
            <a:r>
              <a:rPr kumimoji="1" lang="ja-JP" altLang="en-US" dirty="0"/>
              <a:t>．その他をお好みで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BF01FDAE-9EA1-400B-A0E2-5CECBBD0F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dirty="0"/>
              <a:t>手法を詳しく知りたければ</a:t>
            </a:r>
            <a:r>
              <a:rPr lang="en-US" altLang="ja-JP" dirty="0"/>
              <a:t>Method</a:t>
            </a:r>
          </a:p>
          <a:p>
            <a:pPr marL="0" indent="0">
              <a:buNone/>
            </a:pPr>
            <a:r>
              <a:rPr lang="ja-JP" altLang="en-US" dirty="0"/>
              <a:t>技術の特性を知りたければ</a:t>
            </a:r>
            <a:r>
              <a:rPr lang="en-US" altLang="ja-JP" dirty="0"/>
              <a:t>Experiments</a:t>
            </a:r>
            <a:r>
              <a:rPr lang="ja-JP" altLang="en-US" dirty="0"/>
              <a:t>等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もちろん詳しく知りたければ最初から順番に読むのもあり</a:t>
            </a:r>
          </a:p>
        </p:txBody>
      </p:sp>
    </p:spTree>
    <p:extLst>
      <p:ext uri="{BB962C8B-B14F-4D97-AF65-F5344CB8AC3E}">
        <p14:creationId xmlns:p14="http://schemas.microsoft.com/office/powerpoint/2010/main" val="25149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DFB7DC-B945-41DB-AE69-CF18E8075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実際のペース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22DEA91-6797-4BFB-A626-09F203602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96063"/>
            <a:ext cx="7765322" cy="41523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en-US" altLang="ja-JP" sz="2400" dirty="0"/>
              <a:t>1</a:t>
            </a:r>
            <a:r>
              <a:rPr kumimoji="1" lang="ja-JP" altLang="en-US" sz="2400" dirty="0"/>
              <a:t>週目：</a:t>
            </a:r>
            <a:r>
              <a:rPr kumimoji="1" lang="en-US" altLang="ja-JP" sz="2400" dirty="0"/>
              <a:t>5</a:t>
            </a:r>
            <a:r>
              <a:rPr kumimoji="1" lang="ja-JP" altLang="en-US" sz="2400" dirty="0"/>
              <a:t>本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</a:t>
            </a:r>
            <a:r>
              <a:rPr lang="ja-JP" altLang="en-US" sz="2400" dirty="0"/>
              <a:t>週目：</a:t>
            </a:r>
            <a:r>
              <a:rPr lang="en-US" altLang="ja-JP" sz="2400" dirty="0"/>
              <a:t>15</a:t>
            </a:r>
            <a:r>
              <a:rPr lang="ja-JP" altLang="en-US" sz="2400" dirty="0"/>
              <a:t>本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en-US" altLang="ja-JP" sz="2400" dirty="0"/>
              <a:t>3</a:t>
            </a:r>
            <a:r>
              <a:rPr kumimoji="1" lang="ja-JP" altLang="en-US" sz="2400" dirty="0"/>
              <a:t>週目：</a:t>
            </a:r>
            <a:r>
              <a:rPr kumimoji="1" lang="en-US" altLang="ja-JP" sz="2400" dirty="0"/>
              <a:t>30</a:t>
            </a:r>
            <a:r>
              <a:rPr kumimoji="1" lang="ja-JP" altLang="en-US" sz="2400" dirty="0"/>
              <a:t>本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4</a:t>
            </a:r>
            <a:r>
              <a:rPr lang="ja-JP" altLang="en-US" sz="2400" dirty="0"/>
              <a:t>週目：</a:t>
            </a:r>
            <a:r>
              <a:rPr lang="en-US" altLang="ja-JP" sz="2400" dirty="0"/>
              <a:t>30</a:t>
            </a:r>
            <a:r>
              <a:rPr lang="ja-JP" altLang="en-US" sz="2400" dirty="0"/>
              <a:t>本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計</a:t>
            </a:r>
            <a:r>
              <a:rPr lang="en-US" altLang="ja-JP" sz="2400" dirty="0"/>
              <a:t>80</a:t>
            </a:r>
            <a:r>
              <a:rPr lang="ja-JP" altLang="en-US" sz="2400" dirty="0"/>
              <a:t>本！！（足りなくない？その後さらに</a:t>
            </a:r>
            <a:r>
              <a:rPr lang="en-US" altLang="ja-JP" sz="2400" dirty="0"/>
              <a:t>30</a:t>
            </a:r>
            <a:r>
              <a:rPr lang="ja-JP" altLang="en-US" sz="2400" dirty="0"/>
              <a:t>本読んで</a:t>
            </a:r>
            <a:r>
              <a:rPr lang="en-US" altLang="ja-JP" sz="2400" dirty="0"/>
              <a:t>110</a:t>
            </a:r>
            <a:r>
              <a:rPr lang="ja-JP" altLang="en-US" sz="2400" dirty="0"/>
              <a:t>本に）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最高は</a:t>
            </a:r>
            <a:r>
              <a:rPr lang="en-US" altLang="ja-JP" sz="2400" dirty="0"/>
              <a:t>1</a:t>
            </a:r>
            <a:r>
              <a:rPr lang="ja-JP" altLang="en-US" sz="2400" dirty="0"/>
              <a:t>日</a:t>
            </a:r>
            <a:r>
              <a:rPr lang="en-US" altLang="ja-JP" sz="2400" dirty="0"/>
              <a:t>13</a:t>
            </a:r>
            <a:r>
              <a:rPr lang="ja-JP" altLang="en-US" sz="2400" dirty="0"/>
              <a:t>本！（当日はこれ以外の仕事がなかった）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上司からは「意外に頑張ったね」みたいな感じで言われたような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気がするのでめでたしめでたし・・・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81801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DAFC6-0159-4228-AA9E-F50430BD9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現在の大島の英語力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F914669-D441-4025-8A09-CCD374877D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46"/>
          <a:stretch/>
        </p:blipFill>
        <p:spPr>
          <a:xfrm>
            <a:off x="771416" y="2036640"/>
            <a:ext cx="7601168" cy="3423634"/>
          </a:xfrm>
        </p:spPr>
      </p:pic>
    </p:spTree>
    <p:extLst>
      <p:ext uri="{BB962C8B-B14F-4D97-AF65-F5344CB8AC3E}">
        <p14:creationId xmlns:p14="http://schemas.microsoft.com/office/powerpoint/2010/main" val="187490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気付いたこと・変わったこと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2254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7DB6F233-AA3B-4F27-BE28-53D246350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気付いたこと・変わったこと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1A403D1-BEAF-4FE1-91E1-90826F14A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英語文章に対する抵抗が弱くなった</a:t>
            </a:r>
          </a:p>
          <a:p>
            <a:r>
              <a:rPr lang="ja-JP" altLang="en-US" dirty="0"/>
              <a:t>英語を英語のまま理解するようになった</a:t>
            </a:r>
          </a:p>
          <a:p>
            <a:r>
              <a:rPr lang="ja-JP" altLang="en-US" dirty="0"/>
              <a:t>読めるようになったけど話せないし</a:t>
            </a:r>
            <a:r>
              <a:rPr lang="en-US" altLang="ja-JP" dirty="0"/>
              <a:t>TOEIC</a:t>
            </a:r>
            <a:r>
              <a:rPr lang="ja-JP" altLang="en-US" dirty="0"/>
              <a:t>の点数も上がらない</a:t>
            </a:r>
            <a:endParaRPr lang="en-US" altLang="ja-JP" dirty="0"/>
          </a:p>
          <a:p>
            <a:r>
              <a:rPr lang="en-US" altLang="ja-JP" sz="2800" dirty="0"/>
              <a:t>100</a:t>
            </a:r>
            <a:r>
              <a:rPr lang="ja-JP" altLang="en-US" sz="2800" dirty="0"/>
              <a:t>本読んだぐらいじゃ全然足りない</a:t>
            </a:r>
          </a:p>
        </p:txBody>
      </p:sp>
    </p:spTree>
    <p:extLst>
      <p:ext uri="{BB962C8B-B14F-4D97-AF65-F5344CB8AC3E}">
        <p14:creationId xmlns:p14="http://schemas.microsoft.com/office/powerpoint/2010/main" val="13866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よく読むカンファレンス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04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AF4F3CE1-D99F-402F-ABA3-ED81A74D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自己紹介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61D617D-4360-4439-831E-F08C1B636ED3}"/>
              </a:ext>
            </a:extLst>
          </p:cNvPr>
          <p:cNvSpPr txBox="1"/>
          <p:nvPr/>
        </p:nvSpPr>
        <p:spPr>
          <a:xfrm>
            <a:off x="311150" y="1955801"/>
            <a:ext cx="61141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名前：大島　圭祐（おおしま　けいすけ）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職業：ソフトウェアエンジニア（会社員）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専門：画像処理、人工知能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出身：内灘町</a:t>
            </a:r>
            <a:endParaRPr kumimoji="1"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趣味：柔道（参段）、一人水族館、自作</a:t>
            </a:r>
            <a:r>
              <a:rPr kumimoji="1"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40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A566F63-B953-448A-ACE2-C76377A1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よく読むカンファレンス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FD9F50E-6259-4960-913D-B69AAF27E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画像処理系：</a:t>
            </a:r>
            <a:r>
              <a:rPr lang="en-US" altLang="ja-JP" sz="2400" dirty="0"/>
              <a:t>CVPR,ECCV,ICCV</a:t>
            </a:r>
          </a:p>
          <a:p>
            <a:r>
              <a:rPr lang="ja-JP" altLang="en-US" sz="2400" dirty="0"/>
              <a:t>人工知能系：</a:t>
            </a:r>
            <a:r>
              <a:rPr lang="en-US" altLang="ja-JP" sz="2400" dirty="0" err="1"/>
              <a:t>NeurIPS</a:t>
            </a:r>
            <a:r>
              <a:rPr lang="ja-JP" altLang="en-US" sz="2400" dirty="0"/>
              <a:t>（</a:t>
            </a:r>
            <a:r>
              <a:rPr lang="en-US" altLang="ja-JP" sz="2400" dirty="0"/>
              <a:t>NIPS</a:t>
            </a:r>
            <a:r>
              <a:rPr lang="ja-JP" altLang="en-US" sz="2400" dirty="0"/>
              <a:t>）</a:t>
            </a:r>
            <a:r>
              <a:rPr lang="en-US" altLang="ja-JP" sz="2400" dirty="0"/>
              <a:t>,ICML ,ICLR</a:t>
            </a:r>
          </a:p>
          <a:p>
            <a:r>
              <a:rPr lang="ja-JP" altLang="en-US" sz="2400" dirty="0"/>
              <a:t>その他：</a:t>
            </a:r>
            <a:r>
              <a:rPr lang="en-US" altLang="ja-JP" sz="2400" dirty="0" err="1"/>
              <a:t>arXiv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00179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D1ADC6-51A1-4F30-9183-E47BC877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/>
              <a:t>画像処理系：</a:t>
            </a:r>
            <a:r>
              <a:rPr lang="en-US" altLang="ja-JP" sz="3600" dirty="0"/>
              <a:t>CVPR,ECCV,ICCV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DC656E-C048-423E-94BE-A284B2D3C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コンピュータビジョンでは世界の御三家と目されてるカンファレンス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err="1"/>
              <a:t>CVPR:Computer</a:t>
            </a:r>
            <a:r>
              <a:rPr lang="en-US" altLang="ja-JP" dirty="0"/>
              <a:t> Vision and Pattern Recognition</a:t>
            </a:r>
          </a:p>
          <a:p>
            <a:pPr marL="0" indent="0">
              <a:buNone/>
            </a:pPr>
            <a:r>
              <a:rPr kumimoji="1" lang="en-US" altLang="ja-JP" dirty="0" err="1"/>
              <a:t>ECCV:</a:t>
            </a:r>
            <a:r>
              <a:rPr lang="en-US" altLang="ja-JP" dirty="0" err="1"/>
              <a:t>European</a:t>
            </a:r>
            <a:r>
              <a:rPr lang="en-US" altLang="ja-JP" dirty="0"/>
              <a:t> Conference on Computer Vision</a:t>
            </a:r>
          </a:p>
          <a:p>
            <a:pPr marL="0" indent="0">
              <a:buNone/>
            </a:pPr>
            <a:r>
              <a:rPr lang="en-US" altLang="ja-JP" dirty="0" err="1"/>
              <a:t>ICCV:International</a:t>
            </a:r>
            <a:r>
              <a:rPr lang="en-US" altLang="ja-JP" dirty="0"/>
              <a:t> Conference on Computer Vision</a:t>
            </a: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3DB614D-CBA1-43E1-A60F-B76F14635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48" y="4911982"/>
            <a:ext cx="3000763" cy="68267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0129095-D0E8-42AB-9D46-FA6C79A42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09" y="4142270"/>
            <a:ext cx="1578433" cy="1612072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B8049B5-387D-43ED-9B8E-FCECAEC28AD3}"/>
              </a:ext>
            </a:extLst>
          </p:cNvPr>
          <p:cNvSpPr/>
          <p:nvPr/>
        </p:nvSpPr>
        <p:spPr>
          <a:xfrm>
            <a:off x="3518973" y="5791200"/>
            <a:ext cx="1912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4"/>
              </a:rPr>
              <a:t>https://eccv2020.eu/</a:t>
            </a:r>
            <a:endParaRPr lang="ja-JP" altLang="en-US" sz="1400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B42CB30-7BD5-4709-8D19-AF95892F349C}"/>
              </a:ext>
            </a:extLst>
          </p:cNvPr>
          <p:cNvSpPr/>
          <p:nvPr/>
        </p:nvSpPr>
        <p:spPr>
          <a:xfrm>
            <a:off x="389048" y="5719794"/>
            <a:ext cx="2533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5"/>
              </a:rPr>
              <a:t>http://cvpr2019.thecvf.com/</a:t>
            </a:r>
            <a:endParaRPr lang="ja-JP" altLang="en-US" sz="14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8FCBD14-830D-42B3-A692-31840C079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840" y="4819367"/>
            <a:ext cx="3409406" cy="867908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93EBDD62-9119-4AD6-938F-5F5601DAA74E}"/>
              </a:ext>
            </a:extLst>
          </p:cNvPr>
          <p:cNvSpPr/>
          <p:nvPr/>
        </p:nvSpPr>
        <p:spPr>
          <a:xfrm>
            <a:off x="5606718" y="5754342"/>
            <a:ext cx="2492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7"/>
              </a:rPr>
              <a:t>http://iccv2019.thecvf.com/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824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1CA4B5-56FD-4C42-B056-72FA6F594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/>
              <a:t>人工知能系：</a:t>
            </a:r>
            <a:r>
              <a:rPr lang="en-US" altLang="ja-JP" sz="3600" dirty="0"/>
              <a:t>NIPS,ICLR,ICML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38B0DD-0428-40C5-B54E-3B249304E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96064"/>
            <a:ext cx="7765322" cy="36951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 err="1"/>
              <a:t>NeurIPS</a:t>
            </a:r>
            <a:r>
              <a:rPr lang="ja-JP" altLang="en-US" dirty="0"/>
              <a:t>（</a:t>
            </a:r>
            <a:r>
              <a:rPr kumimoji="1" lang="en-US" altLang="ja-JP" dirty="0"/>
              <a:t>NIPS</a:t>
            </a:r>
            <a:r>
              <a:rPr kumimoji="1" lang="ja-JP" altLang="en-US" dirty="0"/>
              <a:t>）</a:t>
            </a:r>
            <a:r>
              <a:rPr kumimoji="1" lang="en-US" altLang="ja-JP" dirty="0"/>
              <a:t>,ICML</a:t>
            </a:r>
            <a:r>
              <a:rPr kumimoji="1" lang="ja-JP" altLang="en-US" dirty="0"/>
              <a:t>は古参の機械学習系トップカンファレンス、</a:t>
            </a:r>
            <a:r>
              <a:rPr kumimoji="1" lang="en-US" altLang="ja-JP" dirty="0"/>
              <a:t>ICLR</a:t>
            </a:r>
            <a:r>
              <a:rPr kumimoji="1" lang="ja-JP" altLang="en-US" dirty="0"/>
              <a:t>は</a:t>
            </a:r>
            <a:r>
              <a:rPr lang="en-US" altLang="ja-JP" dirty="0"/>
              <a:t>2</a:t>
            </a:r>
            <a:r>
              <a:rPr lang="ja-JP" altLang="en-US" dirty="0"/>
              <a:t>者に比べ歴史は</a:t>
            </a:r>
            <a:r>
              <a:rPr kumimoji="1" lang="ja-JP" altLang="en-US" dirty="0"/>
              <a:t>浅いが世界最高峰の研究者、技術者が集う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err="1"/>
              <a:t>NeurIPS</a:t>
            </a:r>
            <a:r>
              <a:rPr lang="ja-JP" altLang="en-US" dirty="0"/>
              <a:t>（</a:t>
            </a:r>
            <a:r>
              <a:rPr lang="en-US" altLang="ja-JP" dirty="0"/>
              <a:t>NIPS</a:t>
            </a:r>
            <a:r>
              <a:rPr lang="ja-JP" altLang="en-US" dirty="0"/>
              <a:t>）：</a:t>
            </a:r>
            <a:r>
              <a:rPr lang="en-US" altLang="ja-JP" dirty="0"/>
              <a:t> Neural Information Processing Systems</a:t>
            </a:r>
          </a:p>
          <a:p>
            <a:pPr marL="0" indent="0">
              <a:buNone/>
            </a:pPr>
            <a:r>
              <a:rPr kumimoji="1" lang="en-US" altLang="ja-JP" dirty="0"/>
              <a:t>ICML</a:t>
            </a:r>
            <a:r>
              <a:rPr kumimoji="1" lang="ja-JP" altLang="en-US" dirty="0"/>
              <a:t>：</a:t>
            </a:r>
            <a:r>
              <a:rPr lang="en-US" altLang="ja-JP" dirty="0"/>
              <a:t>International Conference on Machine Learning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ICLR</a:t>
            </a:r>
            <a:r>
              <a:rPr lang="ja-JP" altLang="en-US" dirty="0"/>
              <a:t>：</a:t>
            </a:r>
            <a:r>
              <a:rPr lang="en-US" altLang="ja-JP" dirty="0"/>
              <a:t> International Conference on Learning Representations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FA7FC4A-79DF-4703-ACE0-61FDD05B37A6}"/>
              </a:ext>
            </a:extLst>
          </p:cNvPr>
          <p:cNvGrpSpPr/>
          <p:nvPr/>
        </p:nvGrpSpPr>
        <p:grpSpPr>
          <a:xfrm>
            <a:off x="875211" y="4728754"/>
            <a:ext cx="1918065" cy="881743"/>
            <a:chOff x="875211" y="4728754"/>
            <a:chExt cx="1918065" cy="881743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495B3585-A152-4181-8A77-850B9830D186}"/>
                </a:ext>
              </a:extLst>
            </p:cNvPr>
            <p:cNvSpPr/>
            <p:nvPr/>
          </p:nvSpPr>
          <p:spPr>
            <a:xfrm>
              <a:off x="875211" y="4728754"/>
              <a:ext cx="1894115" cy="88174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5" name="グラフィックス 4">
              <a:extLst>
                <a:ext uri="{FF2B5EF4-FFF2-40B4-BE49-F238E27FC236}">
                  <a16:creationId xmlns:a16="http://schemas.microsoft.com/office/drawing/2014/main" id="{6DB10A02-0CAD-44DB-B9F7-73891E90A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6438" y="4737326"/>
              <a:ext cx="1896838" cy="853577"/>
            </a:xfrm>
            <a:prstGeom prst="rect">
              <a:avLst/>
            </a:prstGeom>
          </p:spPr>
        </p:pic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F2EA5C0-703B-4262-B78A-8315255D3CE7}"/>
              </a:ext>
            </a:extLst>
          </p:cNvPr>
          <p:cNvSpPr/>
          <p:nvPr/>
        </p:nvSpPr>
        <p:spPr>
          <a:xfrm>
            <a:off x="959120" y="569688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4"/>
              </a:rPr>
              <a:t>https://nips.cc/</a:t>
            </a:r>
            <a:endParaRPr lang="ja-JP" altLang="en-US" sz="1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05CBEC-B387-41CB-904D-1A392908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4421" y="4847953"/>
            <a:ext cx="2669586" cy="617886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C5300EB4-8929-4EBA-A3CA-0FD0FAD30E18}"/>
              </a:ext>
            </a:extLst>
          </p:cNvPr>
          <p:cNvSpPr/>
          <p:nvPr/>
        </p:nvSpPr>
        <p:spPr>
          <a:xfrm>
            <a:off x="3828865" y="5610497"/>
            <a:ext cx="16562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600" dirty="0">
                <a:hlinkClick r:id="rId6"/>
              </a:rPr>
              <a:t>https://icml.cc/</a:t>
            </a:r>
            <a:endParaRPr lang="ja-JP" altLang="en-US" sz="16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27F5DDAC-7811-46DC-878F-44E773ADC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3" y="4663440"/>
            <a:ext cx="1766302" cy="997611"/>
          </a:xfrm>
          <a:prstGeom prst="rect">
            <a:avLst/>
          </a:prstGeom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19A5742-F416-46F3-8095-574F2EA66E33}"/>
              </a:ext>
            </a:extLst>
          </p:cNvPr>
          <p:cNvSpPr/>
          <p:nvPr/>
        </p:nvSpPr>
        <p:spPr>
          <a:xfrm>
            <a:off x="6729748" y="5713266"/>
            <a:ext cx="1720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8"/>
              </a:rPr>
              <a:t>https://iclr.cc/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609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310C1A-198D-44A8-8F5A-A02FB6C4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その他：</a:t>
            </a:r>
            <a:r>
              <a:rPr kumimoji="1" lang="en-US" altLang="ja-JP" dirty="0" err="1"/>
              <a:t>arxiv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B16A5A-13E1-442F-A7EE-6E279528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コーネル大学図書館が運営する</a:t>
            </a:r>
            <a:r>
              <a:rPr lang="ja-JP" altLang="en-US" dirty="0"/>
              <a:t>世界中の物理学、数学、計算機科学、量的生物学、計量ファイナンス、統計学の論文</a:t>
            </a:r>
            <a:r>
              <a:rPr kumimoji="1" lang="ja-JP" altLang="en-US" dirty="0"/>
              <a:t>を</a:t>
            </a:r>
            <a:r>
              <a:rPr kumimoji="1" lang="en-US" altLang="ja-JP" dirty="0"/>
              <a:t>PDF</a:t>
            </a:r>
            <a:r>
              <a:rPr kumimoji="1" lang="ja-JP" altLang="en-US" dirty="0"/>
              <a:t>で保管、公開しているサイト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889397F-6192-4F45-9217-9761B497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318" y="3286407"/>
            <a:ext cx="3069499" cy="117014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DA809F6-DFEA-4CF8-8BDC-36840A05484D}"/>
              </a:ext>
            </a:extLst>
          </p:cNvPr>
          <p:cNvSpPr/>
          <p:nvPr/>
        </p:nvSpPr>
        <p:spPr>
          <a:xfrm>
            <a:off x="2112419" y="4456548"/>
            <a:ext cx="201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https://arxiv.org/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794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F7AA45-EDF9-488F-894B-93AF4556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681E7C-3DAE-48B0-B729-BFA3D3982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46F013-53C8-4163-BD91-D8A8B665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438"/>
            <a:ext cx="9144000" cy="645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35A1EEF-F5E3-4B70-89C1-F4DDBE5BE6C5}"/>
              </a:ext>
            </a:extLst>
          </p:cNvPr>
          <p:cNvSpPr/>
          <p:nvPr/>
        </p:nvSpPr>
        <p:spPr>
          <a:xfrm>
            <a:off x="5452255" y="6498284"/>
            <a:ext cx="3582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hlinkClick r:id="rId3"/>
              </a:rPr>
              <a:t>http://www.kamishima.net/soft/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7134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気になった技術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7318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A8B9969-B602-42E3-8AE6-55C5F9A3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ALPhafold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211B6BFF-34D2-47EB-AB59-9562B4127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DeepMind</a:t>
            </a:r>
            <a:r>
              <a:rPr kumimoji="1" lang="ja-JP" altLang="en-US" dirty="0"/>
              <a:t>社が開発したタンパク質形状の予測エンジン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/>
              <a:t>CASP</a:t>
            </a:r>
            <a:r>
              <a:rPr lang="en-US" altLang="ja-JP" dirty="0"/>
              <a:t>2018</a:t>
            </a:r>
            <a:r>
              <a:rPr kumimoji="1" lang="ja-JP" altLang="en-US" dirty="0"/>
              <a:t>にて</a:t>
            </a:r>
            <a:r>
              <a:rPr lang="ja-JP" altLang="en-US" dirty="0"/>
              <a:t>圧倒的精度で優勝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5B68420-6D69-4833-9C93-EDF0B88A4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" y="3013271"/>
            <a:ext cx="5812973" cy="194029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78B8B1D-EB93-4821-A31F-2886154F9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7" y="3013271"/>
            <a:ext cx="4074237" cy="3205279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9AD4C93-2CD9-4AC9-BECE-9330C6ACDDB8}"/>
              </a:ext>
            </a:extLst>
          </p:cNvPr>
          <p:cNvSpPr/>
          <p:nvPr/>
        </p:nvSpPr>
        <p:spPr>
          <a:xfrm>
            <a:off x="268927" y="527669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600" dirty="0">
                <a:hlinkClick r:id="rId4"/>
              </a:rPr>
              <a:t>https://ai-scholar.tech/news/ai-deepmind-43/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4782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C39C95-C7B7-4F10-966A-53B048CF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RCN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042069-01F4-45AF-9114-480013484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Vicarious</a:t>
            </a:r>
            <a:r>
              <a:rPr kumimoji="1" lang="ja-JP" altLang="en-US" dirty="0"/>
              <a:t>社が開発した</a:t>
            </a:r>
            <a:r>
              <a:rPr kumimoji="1" lang="en-US" altLang="ja-JP" dirty="0"/>
              <a:t>CAPTCHA</a:t>
            </a:r>
            <a:r>
              <a:rPr kumimoji="1" lang="ja-JP" altLang="en-US" dirty="0"/>
              <a:t>を突破できる認識エンジン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小サンプルでの学習が可能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アーキテクチャが変わってる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C64C976-B03B-4656-8CE0-A6A371080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" y="3658669"/>
            <a:ext cx="5784901" cy="1997549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A12D1FB-5BAA-4C49-A8A9-956511DFB7C9}"/>
              </a:ext>
            </a:extLst>
          </p:cNvPr>
          <p:cNvSpPr/>
          <p:nvPr/>
        </p:nvSpPr>
        <p:spPr>
          <a:xfrm>
            <a:off x="2455817" y="624839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dirty="0">
                <a:hlinkClick r:id="rId3"/>
              </a:rPr>
              <a:t>https://www.vicarious.com/2017/10/26/common-sense-cortex-and-captcha/</a:t>
            </a:r>
            <a:endParaRPr lang="ja-JP" altLang="en-US" sz="14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E06059F9-D4F4-4776-B56A-B4DE436D6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53" y="3477713"/>
            <a:ext cx="28575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9FA26C-343F-4765-AE48-4343E059B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Generative Query Network(GQN)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C6730F54-68A3-4F57-9C9A-AD3BDF94B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8" t="15051" r="13952" b="13372"/>
          <a:stretch/>
        </p:blipFill>
        <p:spPr>
          <a:xfrm>
            <a:off x="2410097" y="3145970"/>
            <a:ext cx="4545874" cy="2645230"/>
          </a:xfrm>
        </p:spPr>
      </p:pic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3A50D611-AED6-4881-BCD8-BF81AD7CD3C2}"/>
              </a:ext>
            </a:extLst>
          </p:cNvPr>
          <p:cNvSpPr txBox="1">
            <a:spLocks/>
          </p:cNvSpPr>
          <p:nvPr/>
        </p:nvSpPr>
        <p:spPr>
          <a:xfrm>
            <a:off x="685346" y="2096064"/>
            <a:ext cx="7929608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dirty="0"/>
              <a:t>DeepMind</a:t>
            </a:r>
            <a:r>
              <a:rPr lang="ja-JP" altLang="en-US" dirty="0"/>
              <a:t>社が開発した</a:t>
            </a:r>
            <a:r>
              <a:rPr lang="en-US" altLang="ja-JP" dirty="0"/>
              <a:t>3D</a:t>
            </a:r>
            <a:r>
              <a:rPr lang="ja-JP" altLang="en-US" dirty="0"/>
              <a:t>形状を予測するエンジン</a:t>
            </a:r>
            <a:endParaRPr lang="en-US" altLang="ja-JP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複数の視点から撮影した数枚の</a:t>
            </a:r>
            <a:r>
              <a:rPr lang="en-US" altLang="ja-JP" dirty="0"/>
              <a:t>2D</a:t>
            </a:r>
            <a:r>
              <a:rPr lang="ja-JP" altLang="en-US" dirty="0"/>
              <a:t>画像から他視点からみた形状を予測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FFAD24D-3779-4ADD-9D1D-408FF52AF4E0}"/>
              </a:ext>
            </a:extLst>
          </p:cNvPr>
          <p:cNvSpPr/>
          <p:nvPr/>
        </p:nvSpPr>
        <p:spPr>
          <a:xfrm>
            <a:off x="2282007" y="579120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400" dirty="0">
                <a:hlinkClick r:id="rId3"/>
              </a:rPr>
              <a:t>https://deepmind.com/blog/article/neural-scene-representation-and-rendering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6214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0DA1BE-359F-452D-B312-852FB762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CapsNet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9A91E2D-67DD-45CF-8ADC-61BF36A2F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96064"/>
            <a:ext cx="8112488" cy="369513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Hinton</a:t>
            </a:r>
            <a:r>
              <a:rPr kumimoji="1" lang="ja-JP" altLang="en-US" dirty="0"/>
              <a:t>が発表した</a:t>
            </a:r>
            <a:r>
              <a:rPr lang="ja-JP" altLang="en-US" dirty="0"/>
              <a:t>畳み込み層に代わる</a:t>
            </a:r>
            <a:r>
              <a:rPr lang="en-US" altLang="ja-JP" dirty="0"/>
              <a:t>Capsule</a:t>
            </a:r>
            <a:r>
              <a:rPr lang="ja-JP" altLang="en-US" dirty="0"/>
              <a:t>層の提案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CNN</a:t>
            </a:r>
            <a:r>
              <a:rPr kumimoji="1" lang="ja-JP" altLang="en-US" dirty="0"/>
              <a:t>のパーツの位置関係を無視するという弱点を克服した認識エンジン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8437F2-2BF5-48A5-9790-C2C7CBC640D9}"/>
              </a:ext>
            </a:extLst>
          </p:cNvPr>
          <p:cNvSpPr/>
          <p:nvPr/>
        </p:nvSpPr>
        <p:spPr>
          <a:xfrm>
            <a:off x="2702403" y="6267007"/>
            <a:ext cx="3233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2"/>
              </a:rPr>
              <a:t>https://arxiv.org/pdf/1710.09829.pdf</a:t>
            </a:r>
            <a:endParaRPr lang="ja-JP" altLang="en-US" sz="14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67BA422-DBDB-4989-BE09-14E416628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20"/>
          <a:stretch/>
        </p:blipFill>
        <p:spPr>
          <a:xfrm>
            <a:off x="693332" y="3009806"/>
            <a:ext cx="7599389" cy="32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2B3504-BB18-4E15-93C9-CE2851800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BBD58BC-B613-4522-A9CC-8631A7F1E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45"/>
          <a:stretch/>
        </p:blipFill>
        <p:spPr>
          <a:xfrm>
            <a:off x="-57150" y="0"/>
            <a:ext cx="9201150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A568113-D6DC-47D0-8932-BF9109B9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02" y="0"/>
            <a:ext cx="3689498" cy="261130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16A30A2-BE85-4F47-8F38-86A44A496DB7}"/>
              </a:ext>
            </a:extLst>
          </p:cNvPr>
          <p:cNvSpPr txBox="1"/>
          <p:nvPr/>
        </p:nvSpPr>
        <p:spPr>
          <a:xfrm>
            <a:off x="409106" y="166452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一人水族館</a:t>
            </a:r>
          </a:p>
        </p:txBody>
      </p:sp>
    </p:spTree>
    <p:extLst>
      <p:ext uri="{BB962C8B-B14F-4D97-AF65-F5344CB8AC3E}">
        <p14:creationId xmlns:p14="http://schemas.microsoft.com/office/powerpoint/2010/main" val="372251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9698FD-B3FE-4861-B323-40625DA5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/>
              </a:rPr>
              <a:t>Future Frame Prediction for Anomaly Detection 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8897DC5-2C53-4FCB-9AA3-F6B9685D2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5" y="2096064"/>
            <a:ext cx="8334557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 dirty="0"/>
              <a:t>正常動画像の学習のみで動画像から異常検知を行うエンジン</a:t>
            </a:r>
            <a:endParaRPr kumimoji="1" lang="en-US" altLang="ja-JP" sz="1800" dirty="0"/>
          </a:p>
          <a:p>
            <a:pPr marL="0" indent="0">
              <a:buNone/>
            </a:pPr>
            <a:r>
              <a:rPr kumimoji="1" lang="ja-JP" altLang="en-US" sz="1800" dirty="0"/>
              <a:t>正常状態の動画像を学習</a:t>
            </a:r>
            <a:r>
              <a:rPr lang="ja-JP" altLang="en-US" sz="1800" dirty="0"/>
              <a:t>することで</a:t>
            </a:r>
            <a:r>
              <a:rPr kumimoji="1" lang="ja-JP" altLang="en-US" sz="1800" dirty="0"/>
              <a:t>未来予知を行い、大きく外れれば異常とみなす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4D9DEA-FAA7-43F0-819A-91A6B458C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87" y="3015201"/>
            <a:ext cx="6420667" cy="307446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F7626AF-1F45-43A6-93C8-EA15D5188090}"/>
              </a:ext>
            </a:extLst>
          </p:cNvPr>
          <p:cNvSpPr/>
          <p:nvPr/>
        </p:nvSpPr>
        <p:spPr>
          <a:xfrm>
            <a:off x="2330112" y="6341005"/>
            <a:ext cx="32339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1400" dirty="0">
                <a:hlinkClick r:id="rId3"/>
              </a:rPr>
              <a:t>https://arxiv.org/pdf/1712.09867.pdf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229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64DBC1-D78F-498D-9438-24618EDF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余談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3A53A5-B52B-4405-8589-62B16D815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382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BDCA-22AA-41E0-A6DE-311105621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今やりたいこと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FE82A7-9CA4-4058-9932-131F6AD53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9936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25EBD3F-28FD-411E-8D11-BC1AFC517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11" b="16381"/>
          <a:stretch/>
        </p:blipFill>
        <p:spPr>
          <a:xfrm>
            <a:off x="0" y="1123406"/>
            <a:ext cx="9144000" cy="5734594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748DD-58CE-4B8C-A376-9E6A20B66026}"/>
              </a:ext>
            </a:extLst>
          </p:cNvPr>
          <p:cNvSpPr/>
          <p:nvPr/>
        </p:nvSpPr>
        <p:spPr>
          <a:xfrm>
            <a:off x="3043313" y="5125386"/>
            <a:ext cx="2769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3"/>
              </a:rPr>
              <a:t>https://www.kaggle.com/</a:t>
            </a:r>
            <a:endParaRPr lang="ja-JP" altLang="en-US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31EF79FC-FCC1-405E-9E26-81F458D1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57" y="0"/>
            <a:ext cx="7886700" cy="1145224"/>
          </a:xfrm>
        </p:spPr>
        <p:txBody>
          <a:bodyPr/>
          <a:lstStyle/>
          <a:p>
            <a:r>
              <a:rPr kumimoji="1" lang="en-US" altLang="ja-JP" dirty="0"/>
              <a:t>Kaggle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799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5BE7C4-CF40-4E45-97AA-7EA534F3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概念</a:t>
            </a:r>
            <a:r>
              <a:rPr kumimoji="1" lang="en-US" altLang="ja-JP" dirty="0"/>
              <a:t>OCR</a:t>
            </a:r>
            <a:r>
              <a:rPr kumimoji="1" lang="ja-JP" altLang="en-US" dirty="0"/>
              <a:t>（仮）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FC63-C369-4F90-A109-24388FD70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26" y="1828275"/>
            <a:ext cx="8230054" cy="3695136"/>
          </a:xfrm>
        </p:spPr>
        <p:txBody>
          <a:bodyPr/>
          <a:lstStyle/>
          <a:p>
            <a:r>
              <a:rPr kumimoji="1" lang="ja-JP" altLang="en-US" dirty="0"/>
              <a:t>アイデア：近年の</a:t>
            </a:r>
            <a:r>
              <a:rPr kumimoji="1" lang="en-US" altLang="ja-JP" dirty="0"/>
              <a:t>DL</a:t>
            </a:r>
            <a:r>
              <a:rPr kumimoji="1" lang="ja-JP" altLang="en-US" dirty="0"/>
              <a:t>は高いレベルでの“概念”の分離が可能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→</a:t>
            </a:r>
            <a:r>
              <a:rPr lang="en-US" altLang="ja-JP" dirty="0"/>
              <a:t>OCR</a:t>
            </a:r>
            <a:r>
              <a:rPr lang="ja-JP" altLang="en-US" dirty="0"/>
              <a:t>ではフォントの違いで誤認識することがある</a:t>
            </a:r>
            <a:endParaRPr lang="en-US" altLang="ja-JP" dirty="0"/>
          </a:p>
          <a:p>
            <a:pPr marL="0" indent="0">
              <a:buNone/>
            </a:pPr>
            <a:r>
              <a:rPr kumimoji="1" lang="en-US" altLang="ja-JP" dirty="0"/>
              <a:t>	</a:t>
            </a:r>
            <a:r>
              <a:rPr lang="ja-JP" altLang="en-US" dirty="0"/>
              <a:t>　　→文字からフォントを分離しちゃえば残った情報は純然たる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　　　　　　　　文字情報なんじゃない？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　　→ということはフォント分離すれば</a:t>
            </a:r>
            <a:r>
              <a:rPr kumimoji="1" lang="en-US" altLang="ja-JP" dirty="0"/>
              <a:t>OCR</a:t>
            </a:r>
            <a:r>
              <a:rPr kumimoji="1" lang="ja-JP" altLang="en-US" dirty="0"/>
              <a:t>の認識結果になる？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483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5BE7C4-CF40-4E45-97AA-7EA534F3D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概念</a:t>
            </a:r>
            <a:r>
              <a:rPr kumimoji="1" lang="en-US" altLang="ja-JP" dirty="0"/>
              <a:t>OCR</a:t>
            </a:r>
            <a:r>
              <a:rPr kumimoji="1" lang="ja-JP" altLang="en-US" dirty="0"/>
              <a:t>（仮）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7BFC63-C369-4F90-A109-24388FD70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26" y="1828275"/>
            <a:ext cx="7765322" cy="3695136"/>
          </a:xfrm>
        </p:spPr>
        <p:txBody>
          <a:bodyPr/>
          <a:lstStyle/>
          <a:p>
            <a:r>
              <a:rPr kumimoji="1" lang="ja-JP" altLang="en-US" dirty="0"/>
              <a:t>フォントと文字情報を組み合わせる研究は存在</a:t>
            </a:r>
            <a:endParaRPr lang="en-US" altLang="ja-JP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41D37AF-6FC7-425E-B3ED-55A8C7893AE1}"/>
              </a:ext>
            </a:extLst>
          </p:cNvPr>
          <p:cNvSpPr/>
          <p:nvPr/>
        </p:nvSpPr>
        <p:spPr>
          <a:xfrm>
            <a:off x="1260565" y="2446161"/>
            <a:ext cx="6394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>
                <a:latin typeface="Times New Roman" panose="02020603050405020304" pitchFamily="18" charset="0"/>
              </a:rPr>
              <a:t>Separating Style and Content for Generalized Style Transfer</a:t>
            </a:r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A9190D44-BCA5-467A-BD02-64B1B307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94" y="2815493"/>
            <a:ext cx="9147993" cy="34213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A32F802-FAB4-4EFF-BB9D-E6183E812B1F}"/>
              </a:ext>
            </a:extLst>
          </p:cNvPr>
          <p:cNvSpPr/>
          <p:nvPr/>
        </p:nvSpPr>
        <p:spPr>
          <a:xfrm>
            <a:off x="2377441" y="6236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1200" dirty="0">
                <a:hlinkClick r:id="rId3"/>
              </a:rPr>
              <a:t>http://openaccess.thecvf.com/content_cvpr_2018/papers/Zhang_Separating_Style_and_CVPR_2018_paper.pdf</a:t>
            </a:r>
            <a:endParaRPr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349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C0831-F160-45CC-87B2-A7AD7462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強化学習による自動売買</a:t>
            </a:r>
            <a:endParaRPr kumimoji="1" lang="ja-JP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9E6DBCF-E679-4BE5-A983-19E18CBBC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87D86A5-F1DD-4473-AF0D-120ABCAE4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679"/>
            <a:ext cx="9144000" cy="51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70575B-5B72-4F2B-98AA-BFD41F93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量子コンピューティング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E25AFB-196A-40E1-BB84-3D4934378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DF46A39-6F77-42D3-87D0-FABC43C04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812"/>
            <a:ext cx="9144000" cy="4582964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9C99A1E-5F6B-4886-8F88-39827995C902}"/>
              </a:ext>
            </a:extLst>
          </p:cNvPr>
          <p:cNvSpPr/>
          <p:nvPr/>
        </p:nvSpPr>
        <p:spPr>
          <a:xfrm>
            <a:off x="1234440" y="50326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hlinkClick r:id="rId3"/>
              </a:rPr>
              <a:t>https://www.ibm.com/quantum-computing/technology/experience/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69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1DA0E54A-E5BE-42F6-95DE-6DAE0EA1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3006635"/>
            <a:ext cx="7765321" cy="1326321"/>
          </a:xfrm>
        </p:spPr>
        <p:txBody>
          <a:bodyPr/>
          <a:lstStyle/>
          <a:p>
            <a:r>
              <a:rPr kumimoji="1" lang="ja-JP" altLang="en-US" dirty="0"/>
              <a:t>ご清聴ありがとうございました</a:t>
            </a:r>
          </a:p>
        </p:txBody>
      </p:sp>
    </p:spTree>
    <p:extLst>
      <p:ext uri="{BB962C8B-B14F-4D97-AF65-F5344CB8AC3E}">
        <p14:creationId xmlns:p14="http://schemas.microsoft.com/office/powerpoint/2010/main" val="79604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3878E00-7AC2-4208-8A18-044D974FB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r="4978"/>
          <a:stretch/>
        </p:blipFill>
        <p:spPr>
          <a:xfrm>
            <a:off x="-54592" y="3740"/>
            <a:ext cx="9198592" cy="685426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94C13D2-5582-4B82-818F-A0F6ECA73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592" y="3890556"/>
            <a:ext cx="4080272" cy="2963704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F53249-4474-440C-9EAA-85B5B0A74469}"/>
              </a:ext>
            </a:extLst>
          </p:cNvPr>
          <p:cNvSpPr txBox="1"/>
          <p:nvPr/>
        </p:nvSpPr>
        <p:spPr>
          <a:xfrm flipH="1">
            <a:off x="3827416" y="102136"/>
            <a:ext cx="52687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CPU:Ryzen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7 1700 3.0GHz 8Core</a:t>
            </a: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メモリ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:32GB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SSD:500GB x2, m.2 2TB x1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←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new!!</a:t>
            </a:r>
          </a:p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HDD:1TB</a:t>
            </a:r>
          </a:p>
          <a:p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GPU:GeForce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GTX 1080 </a:t>
            </a:r>
            <a:r>
              <a:rPr kumimoji="1"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Ti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簡易水冷モデル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サイズ：</a:t>
            </a:r>
            <a:r>
              <a:rPr lang="pl-PL" altLang="ja-JP" dirty="0"/>
              <a:t>(W)207mm x (H)277mm x (D)335mm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F2CB0CB-1AC0-499C-A76A-EEFEE0A1BE6E}"/>
              </a:ext>
            </a:extLst>
          </p:cNvPr>
          <p:cNvSpPr txBox="1"/>
          <p:nvPr/>
        </p:nvSpPr>
        <p:spPr>
          <a:xfrm>
            <a:off x="387350" y="394524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自作</a:t>
            </a: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11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英語論文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473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BFC4A09-45B3-4499-8D4D-05D61A7EC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英語論文を読むことになったきっかけ</a:t>
            </a:r>
            <a:endParaRPr kumimoji="1" lang="ja-JP" alt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B5F445C1-76D0-4CFE-9C30-FAABE9F086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3841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CECB64-7480-47A4-AC9E-0F763480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きっかけ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320BDB-0D13-47F1-BC87-563400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ある日突然、当時の上司に言われた仕事。</a:t>
            </a:r>
            <a:endParaRPr kumimoji="1" lang="en-US" altLang="ja-JP" dirty="0"/>
          </a:p>
          <a:p>
            <a:pPr marL="0" indent="0">
              <a:buNone/>
            </a:pPr>
            <a:r>
              <a:rPr lang="en-US" altLang="ja-JP" sz="3600" dirty="0"/>
              <a:t>AI</a:t>
            </a:r>
            <a:r>
              <a:rPr lang="ja-JP" altLang="en-US" sz="3600" dirty="0"/>
              <a:t>論文</a:t>
            </a:r>
            <a:r>
              <a:rPr lang="en-US" altLang="ja-JP" sz="3600" dirty="0"/>
              <a:t>100</a:t>
            </a:r>
            <a:r>
              <a:rPr lang="ja-JP" altLang="en-US" sz="3600" dirty="0"/>
              <a:t>本ノック。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dirty="0"/>
              <a:t>上司「</a:t>
            </a:r>
            <a:r>
              <a:rPr lang="en-US" altLang="ja-JP" dirty="0"/>
              <a:t>1</a:t>
            </a:r>
            <a:r>
              <a:rPr lang="ja-JP" altLang="en-US" dirty="0"/>
              <a:t>か月で</a:t>
            </a:r>
            <a:r>
              <a:rPr lang="en-US" altLang="ja-JP" dirty="0"/>
              <a:t>100</a:t>
            </a:r>
            <a:r>
              <a:rPr lang="ja-JP" altLang="en-US" dirty="0"/>
              <a:t>本英語論文読んでまとめてね。」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						-----2019.1.8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311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B790AF-CCAC-448E-8C7F-53ED54EA0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5B78418-EB3B-445D-B5D7-BE9D1439B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E823358-B197-453F-AF14-3E502B3614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" r="1960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0075225-A368-41DD-816D-5311DAE568F9}"/>
              </a:ext>
            </a:extLst>
          </p:cNvPr>
          <p:cNvSpPr/>
          <p:nvPr/>
        </p:nvSpPr>
        <p:spPr>
          <a:xfrm>
            <a:off x="169817" y="235132"/>
            <a:ext cx="8804366" cy="6439310"/>
          </a:xfrm>
          <a:prstGeom prst="rect">
            <a:avLst/>
          </a:prstGeom>
          <a:solidFill>
            <a:srgbClr val="00000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C009068-914B-41A1-99A6-12FFB37AF4AC}"/>
              </a:ext>
            </a:extLst>
          </p:cNvPr>
          <p:cNvSpPr/>
          <p:nvPr/>
        </p:nvSpPr>
        <p:spPr>
          <a:xfrm>
            <a:off x="566137" y="364839"/>
            <a:ext cx="8537915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3200" dirty="0"/>
              <a:t>AI</a:t>
            </a:r>
            <a:r>
              <a:rPr lang="ja-JP" altLang="en-US" sz="3200" dirty="0"/>
              <a:t>論文</a:t>
            </a:r>
            <a:r>
              <a:rPr lang="en-US" altLang="ja-JP" sz="3200" dirty="0"/>
              <a:t>100</a:t>
            </a:r>
            <a:r>
              <a:rPr lang="ja-JP" altLang="en-US" sz="3200" dirty="0"/>
              <a:t>本ノック</a:t>
            </a:r>
            <a:r>
              <a:rPr lang="en-US" altLang="ja-JP" sz="3200" dirty="0"/>
              <a:t>…</a:t>
            </a:r>
          </a:p>
          <a:p>
            <a:r>
              <a:rPr lang="ja-JP" altLang="en-US" sz="3200" dirty="0"/>
              <a:t>はぁ</a:t>
            </a:r>
            <a:r>
              <a:rPr lang="en-US" altLang="ja-JP" sz="3200" dirty="0"/>
              <a:t>…</a:t>
            </a:r>
          </a:p>
          <a:p>
            <a:r>
              <a:rPr lang="ja-JP" altLang="en-US" sz="3200" dirty="0"/>
              <a:t>急ですね</a:t>
            </a:r>
            <a:r>
              <a:rPr lang="en-US" altLang="ja-JP" sz="3200" dirty="0"/>
              <a:t>…</a:t>
            </a:r>
          </a:p>
          <a:p>
            <a:endParaRPr lang="en-US" altLang="ja-JP" sz="3200" dirty="0"/>
          </a:p>
          <a:p>
            <a:r>
              <a:rPr lang="ja-JP" altLang="en-US" sz="2000" dirty="0"/>
              <a:t>上司「俺今大島に無茶言ってると思うけど、今後のために大島にアカデミックな</a:t>
            </a:r>
            <a:endParaRPr lang="en-US" altLang="ja-JP" sz="2000" dirty="0"/>
          </a:p>
          <a:p>
            <a:r>
              <a:rPr lang="ja-JP" altLang="en-US" sz="2000" dirty="0"/>
              <a:t>　　　　知識を詰め込んどこうと思って。」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3200" dirty="0"/>
              <a:t>無茶言ってる自覚はあるんだ</a:t>
            </a:r>
            <a:r>
              <a:rPr lang="en-US" altLang="ja-JP" sz="3200" dirty="0"/>
              <a:t>…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51808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TM04033921[[fn=ダマスク]]</Template>
  <TotalTime>10916</TotalTime>
  <Words>1498</Words>
  <Application>Microsoft Office PowerPoint</Application>
  <PresentationFormat>画面に合わせる (4:3)</PresentationFormat>
  <Paragraphs>168</Paragraphs>
  <Slides>48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48</vt:i4>
      </vt:variant>
    </vt:vector>
  </HeadingPairs>
  <TitlesOfParts>
    <vt:vector size="55" baseType="lpstr">
      <vt:lpstr>HG行書体</vt:lpstr>
      <vt:lpstr>メイリオ</vt:lpstr>
      <vt:lpstr>Arial</vt:lpstr>
      <vt:lpstr>Bookman Old Style</vt:lpstr>
      <vt:lpstr>Rockwell</vt:lpstr>
      <vt:lpstr>Times New Roman</vt:lpstr>
      <vt:lpstr>Damask</vt:lpstr>
      <vt:lpstr>TOEIC500点台の僕が 1日10本以上 英語論文を読めるようになるまで</vt:lpstr>
      <vt:lpstr>自己紹介</vt:lpstr>
      <vt:lpstr>自己紹介</vt:lpstr>
      <vt:lpstr>PowerPoint プレゼンテーション</vt:lpstr>
      <vt:lpstr>PowerPoint プレゼンテーション</vt:lpstr>
      <vt:lpstr>英語論文</vt:lpstr>
      <vt:lpstr>英語論文を読むことになったきっかけ</vt:lpstr>
      <vt:lpstr>きっかけ</vt:lpstr>
      <vt:lpstr>PowerPoint プレゼンテーション</vt:lpstr>
      <vt:lpstr>AI論文100本ノックのルール</vt:lpstr>
      <vt:lpstr>PowerPoint プレゼンテーション</vt:lpstr>
      <vt:lpstr>大島の英語力</vt:lpstr>
      <vt:lpstr>発表した学会：APIEMS2013</vt:lpstr>
      <vt:lpstr>発表した論文</vt:lpstr>
      <vt:lpstr>なぜわざわざ英語論文を読むのか？</vt:lpstr>
      <vt:lpstr>なぜ英語論文を読むのか？</vt:lpstr>
      <vt:lpstr>ハードル高い・・・</vt:lpstr>
      <vt:lpstr>実際に読んでみて</vt:lpstr>
      <vt:lpstr>PowerPoint プレゼンテーション</vt:lpstr>
      <vt:lpstr>論文の読み方</vt:lpstr>
      <vt:lpstr>手順1．Abstruct</vt:lpstr>
      <vt:lpstr>手順2．Conclusion</vt:lpstr>
      <vt:lpstr>手順3．Introduction（の後ろの方）</vt:lpstr>
      <vt:lpstr>手順4．その他をお好みで</vt:lpstr>
      <vt:lpstr>実際のペース</vt:lpstr>
      <vt:lpstr>現在の大島の英語力</vt:lpstr>
      <vt:lpstr>気付いたこと・変わったこと</vt:lpstr>
      <vt:lpstr>気付いたこと・変わったこと</vt:lpstr>
      <vt:lpstr>よく読むカンファレンス</vt:lpstr>
      <vt:lpstr>よく読むカンファレンス</vt:lpstr>
      <vt:lpstr>画像処理系：CVPR,ECCV,ICCV</vt:lpstr>
      <vt:lpstr>人工知能系：NIPS,ICLR,ICML</vt:lpstr>
      <vt:lpstr>その他：arxiv</vt:lpstr>
      <vt:lpstr>PowerPoint プレゼンテーション</vt:lpstr>
      <vt:lpstr>気になった技術</vt:lpstr>
      <vt:lpstr>ALPhafold</vt:lpstr>
      <vt:lpstr>RCN</vt:lpstr>
      <vt:lpstr>Generative Query Network(GQN)</vt:lpstr>
      <vt:lpstr>CapsNet</vt:lpstr>
      <vt:lpstr>Future Frame Prediction for Anomaly Detection </vt:lpstr>
      <vt:lpstr>余談</vt:lpstr>
      <vt:lpstr>今やりたいこと</vt:lpstr>
      <vt:lpstr>Kaggle</vt:lpstr>
      <vt:lpstr>概念OCR（仮）</vt:lpstr>
      <vt:lpstr>概念OCR（仮）</vt:lpstr>
      <vt:lpstr>強化学習による自動売買</vt:lpstr>
      <vt:lpstr>量子コンピューティング</vt:lpstr>
      <vt:lpstr>ご清聴ありがとうございました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I開発に必要なもの</dc:title>
  <dc:creator>圭祐 大島</dc:creator>
  <cp:lastModifiedBy>圭祐 大島</cp:lastModifiedBy>
  <cp:revision>123</cp:revision>
  <dcterms:created xsi:type="dcterms:W3CDTF">2019-07-15T01:03:20Z</dcterms:created>
  <dcterms:modified xsi:type="dcterms:W3CDTF">2019-11-29T14:26:59Z</dcterms:modified>
</cp:coreProperties>
</file>